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093D"/>
    <a:srgbClr val="7073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815025-F10F-7B74-5500-415FD6D69D04}" v="10" dt="2026-09-28T10:15:44.1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23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36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0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3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96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883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677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2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179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223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32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44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3BFFA-013F-428F-B756-D534D4903A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093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926718" y="115498"/>
            <a:ext cx="2581381" cy="792088"/>
          </a:xfrm>
          <a:prstGeom prst="roundRect">
            <a:avLst/>
          </a:prstGeom>
          <a:solidFill>
            <a:srgbClr val="A6093D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/>
              <a:t>Corporation</a:t>
            </a:r>
          </a:p>
          <a:p>
            <a:pPr algn="ctr"/>
            <a:r>
              <a:rPr lang="en-GB" dirty="0"/>
              <a:t>Chair: Fiona Galbraith</a:t>
            </a:r>
          </a:p>
          <a:p>
            <a:pPr algn="ctr"/>
            <a:r>
              <a:rPr lang="en-GB" sz="1000" dirty="0"/>
              <a:t>Vice Chairs : Libby Reed and Brendan Brown</a:t>
            </a:r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>
            <a:off x="323528" y="4005064"/>
            <a:ext cx="1872208" cy="792088"/>
          </a:xfrm>
          <a:prstGeom prst="roundRect">
            <a:avLst/>
          </a:prstGeom>
          <a:solidFill>
            <a:srgbClr val="707372"/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/>
              <a:t>Audit Committee</a:t>
            </a:r>
          </a:p>
          <a:p>
            <a:pPr algn="ctr"/>
            <a:r>
              <a:rPr lang="en-GB" sz="1100" dirty="0"/>
              <a:t>Chair (and Whistleblowing Trustee): Brendan Brown </a:t>
            </a:r>
            <a:r>
              <a:rPr lang="en-GB" sz="1100"/>
              <a:t>(interim)</a:t>
            </a:r>
            <a:endParaRPr lang="en-GB" sz="1100" dirty="0">
              <a:ea typeface="Calibri"/>
              <a:cs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00192" y="4005064"/>
            <a:ext cx="1872208" cy="792088"/>
          </a:xfrm>
          <a:prstGeom prst="roundRect">
            <a:avLst/>
          </a:prstGeom>
          <a:solidFill>
            <a:srgbClr val="707372"/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dirty="0"/>
              <a:t>Remuneration Committee</a:t>
            </a:r>
          </a:p>
          <a:p>
            <a:pPr algn="ctr"/>
            <a:r>
              <a:rPr lang="en-GB" sz="1100" dirty="0"/>
              <a:t>Chair: Ping Li </a:t>
            </a:r>
            <a:endParaRPr lang="en-GB" sz="1100" dirty="0">
              <a:cs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69233" y="4005064"/>
            <a:ext cx="1872208" cy="792088"/>
          </a:xfrm>
          <a:prstGeom prst="roundRect">
            <a:avLst/>
          </a:prstGeom>
          <a:solidFill>
            <a:srgbClr val="707372">
              <a:alpha val="96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dirty="0"/>
              <a:t>Search &amp; Governance Committee</a:t>
            </a:r>
          </a:p>
          <a:p>
            <a:pPr algn="ctr"/>
            <a:r>
              <a:rPr lang="en-GB" sz="1100"/>
              <a:t>Chair: </a:t>
            </a:r>
            <a:r>
              <a:rPr lang="en-GB" sz="1100" dirty="0"/>
              <a:t>Libby Reed</a:t>
            </a:r>
            <a:endParaRPr lang="en-GB" sz="1100" dirty="0">
              <a:ea typeface="Calibri"/>
              <a:cs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591449" y="1051977"/>
            <a:ext cx="3231198" cy="2851897"/>
          </a:xfrm>
          <a:prstGeom prst="roundRect">
            <a:avLst/>
          </a:prstGeom>
          <a:solidFill>
            <a:srgbClr val="A6093D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dirty="0"/>
              <a:t> 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Corporation members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Brendan Brown 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Mikey </a:t>
            </a:r>
            <a:r>
              <a:rPr lang="en-GB" sz="900">
                <a:solidFill>
                  <a:schemeClr val="tx1"/>
                </a:solidFill>
                <a:cs typeface="Calibri"/>
              </a:rPr>
              <a:t>Ezewudo</a:t>
            </a:r>
            <a:r>
              <a:rPr lang="en-GB" sz="900" dirty="0">
                <a:solidFill>
                  <a:schemeClr val="tx1"/>
                </a:solidFill>
                <a:cs typeface="Calibri"/>
              </a:rPr>
              <a:t> 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Simon Foster 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Fiona Galbraith 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b="1" dirty="0">
                <a:solidFill>
                  <a:schemeClr val="tx1"/>
                </a:solidFill>
              </a:rPr>
              <a:t>VACANCY</a:t>
            </a:r>
            <a:r>
              <a:rPr lang="en-GB" sz="900" dirty="0">
                <a:solidFill>
                  <a:schemeClr val="tx1"/>
                </a:solidFill>
              </a:rPr>
              <a:t> </a:t>
            </a:r>
            <a:r>
              <a:rPr lang="en-GB" sz="900" b="1" dirty="0">
                <a:solidFill>
                  <a:schemeClr val="tx1"/>
                </a:solidFill>
              </a:rPr>
              <a:t>– </a:t>
            </a:r>
            <a:r>
              <a:rPr lang="en-GB" sz="900" dirty="0">
                <a:solidFill>
                  <a:schemeClr val="tx1"/>
                </a:solidFill>
              </a:rPr>
              <a:t>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Ping Li 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Jacqui Parry-Jones – External Governor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Libby Reed – External Governor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Sara Sharkey – External Governor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Paul Tibbetts</a:t>
            </a:r>
            <a:r>
              <a:rPr lang="en-GB" sz="900" b="1" dirty="0">
                <a:solidFill>
                  <a:schemeClr val="tx1"/>
                </a:solidFill>
              </a:rPr>
              <a:t> – </a:t>
            </a:r>
            <a:r>
              <a:rPr lang="en-GB" sz="900" dirty="0">
                <a:solidFill>
                  <a:schemeClr val="tx1"/>
                </a:solidFill>
              </a:rPr>
              <a:t>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b="1">
                <a:solidFill>
                  <a:schemeClr val="tx1"/>
                </a:solidFill>
              </a:rPr>
              <a:t>VACANCY </a:t>
            </a:r>
            <a:r>
              <a:rPr lang="en-GB" sz="900" dirty="0">
                <a:solidFill>
                  <a:schemeClr val="tx1"/>
                </a:solidFill>
              </a:rPr>
              <a:t>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Gay Wales – External Governor</a:t>
            </a:r>
            <a:endParaRPr lang="en-GB" sz="900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Matt Bullivant – Parent Governor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Matt Reynolds – Principal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Liam Nolan – Staff Governor (Academic)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Mike Cadman – Staff Governor (Support)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sz="900" b="1" dirty="0">
                <a:solidFill>
                  <a:schemeClr val="tx1"/>
                </a:solidFill>
                <a:cs typeface="Calibri"/>
              </a:rPr>
              <a:t>VACANCY </a:t>
            </a:r>
            <a:r>
              <a:rPr lang="en-GB" sz="900" dirty="0">
                <a:solidFill>
                  <a:schemeClr val="tx1"/>
                </a:solidFill>
                <a:cs typeface="Calibri"/>
              </a:rPr>
              <a:t>– Student Governor </a:t>
            </a:r>
            <a:endParaRPr lang="en-GB" sz="900" dirty="0">
              <a:solidFill>
                <a:schemeClr val="tx1"/>
              </a:solidFill>
            </a:endParaRPr>
          </a:p>
          <a:p>
            <a:pPr algn="ctr"/>
            <a:r>
              <a:rPr lang="en-GB" sz="900">
                <a:solidFill>
                  <a:schemeClr val="tx1"/>
                </a:solidFill>
                <a:ea typeface="Calibri"/>
                <a:cs typeface="Calibri"/>
              </a:rPr>
              <a:t>Cydie</a:t>
            </a:r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 Soriano – Student Governor</a:t>
            </a:r>
          </a:p>
          <a:p>
            <a:pPr algn="ctr"/>
            <a:endParaRPr lang="en-GB" sz="1600" dirty="0">
              <a:solidFill>
                <a:srgbClr val="FFFFFF"/>
              </a:solidFill>
              <a:ea typeface="Calibri"/>
              <a:cs typeface="Calibri"/>
            </a:endParaRPr>
          </a:p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948267" y="4984744"/>
            <a:ext cx="2664296" cy="1788373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Search &amp; Governance Committee members</a:t>
            </a:r>
          </a:p>
          <a:p>
            <a:pPr algn="ctr"/>
            <a:endParaRPr lang="en-GB" sz="900" dirty="0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Fiona Galbraith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Ping Li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Libby Reed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Matt Reynolds</a:t>
            </a:r>
          </a:p>
          <a:p>
            <a:pPr algn="ctr"/>
            <a:r>
              <a:rPr lang="en-GB" sz="1000">
                <a:solidFill>
                  <a:schemeClr val="tx1"/>
                </a:solidFill>
              </a:rPr>
              <a:t>Jacqui Parry-Jones</a:t>
            </a:r>
            <a:endParaRPr lang="en-GB" sz="100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</a:rPr>
              <a:t>Liam Nolan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69588" y="5036022"/>
            <a:ext cx="2426292" cy="1291485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400" dirty="0">
              <a:solidFill>
                <a:srgbClr val="FFFFFF"/>
              </a:solidFill>
            </a:endParaRPr>
          </a:p>
          <a:p>
            <a:pPr algn="ctr"/>
            <a:endParaRPr lang="en-GB" sz="1200" dirty="0">
              <a:solidFill>
                <a:srgbClr val="FFFFFF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Audit Committee members</a:t>
            </a:r>
          </a:p>
          <a:p>
            <a:pPr algn="ctr"/>
            <a:endParaRPr lang="en-GB" sz="600" dirty="0">
              <a:solidFill>
                <a:schemeClr val="tx1"/>
              </a:solidFill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Brendan Brown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  <a:ea typeface="Calibri"/>
                <a:cs typeface="Calibri"/>
              </a:rPr>
              <a:t>Simon Foster</a:t>
            </a:r>
          </a:p>
          <a:p>
            <a:pPr algn="ctr"/>
            <a:r>
              <a:rPr lang="en-GB" sz="1000" b="1" dirty="0">
                <a:solidFill>
                  <a:schemeClr val="tx1"/>
                </a:solidFill>
              </a:rPr>
              <a:t>VACANCY</a:t>
            </a:r>
            <a:endParaRPr lang="en-GB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b="1" dirty="0">
                <a:solidFill>
                  <a:schemeClr val="tx1"/>
                </a:solidFill>
                <a:ea typeface="Calibri"/>
                <a:cs typeface="Calibri"/>
              </a:rPr>
              <a:t>VACANCY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Gay Wales</a:t>
            </a:r>
          </a:p>
          <a:p>
            <a:pPr algn="ctr"/>
            <a:endParaRPr lang="en-GB" sz="900" dirty="0">
              <a:cs typeface="Calibri"/>
            </a:endParaRPr>
          </a:p>
          <a:p>
            <a:pPr algn="ctr"/>
            <a:endParaRPr lang="en-GB" sz="1400" dirty="0">
              <a:cs typeface="Calibri"/>
            </a:endParaRPr>
          </a:p>
          <a:p>
            <a:pPr algn="ctr"/>
            <a:endParaRPr lang="en-GB" sz="1600" dirty="0">
              <a:cs typeface="Calibri"/>
            </a:endParaRPr>
          </a:p>
          <a:p>
            <a:pPr algn="ctr"/>
            <a:endParaRPr lang="en-GB" dirty="0">
              <a:cs typeface="Calibri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56176" y="5036022"/>
            <a:ext cx="2376264" cy="1558158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600" dirty="0"/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Remuneration Committee members</a:t>
            </a:r>
          </a:p>
          <a:p>
            <a:pPr algn="ctr"/>
            <a:endParaRPr lang="en-GB" sz="600" dirty="0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en-GB" sz="1000" b="1" dirty="0">
                <a:solidFill>
                  <a:schemeClr val="tx1"/>
                </a:solidFill>
              </a:rPr>
              <a:t>VACANCY</a:t>
            </a:r>
            <a:endParaRPr lang="en-GB" sz="10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Fiona Galbraith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Ping Li </a:t>
            </a:r>
            <a:endParaRPr lang="en-GB" sz="1000" dirty="0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  <a:cs typeface="Calibri"/>
              </a:rPr>
              <a:t>Jacqui Parry-Jones</a:t>
            </a:r>
            <a:endParaRPr lang="en-GB">
              <a:solidFill>
                <a:schemeClr val="tx1"/>
              </a:solidFill>
            </a:endParaRPr>
          </a:p>
          <a:p>
            <a:pPr algn="ctr"/>
            <a:endParaRPr lang="en-GB" sz="1000" dirty="0">
              <a:cs typeface="Calibri"/>
            </a:endParaRPr>
          </a:p>
          <a:p>
            <a:pPr algn="ctr"/>
            <a:endParaRPr lang="en-GB" dirty="0">
              <a:cs typeface="Calibri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969943" y="1133972"/>
            <a:ext cx="3059832" cy="2701058"/>
          </a:xfrm>
          <a:prstGeom prst="roundRect">
            <a:avLst/>
          </a:prstGeom>
          <a:solidFill>
            <a:srgbClr val="A6093D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Focus Governors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Safeguarding (inc. Prevent) – Libby Reed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SEND -  Paul Tibbetts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Finance – Brendan Brown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Health and Safety – Matt Bullivant</a:t>
            </a:r>
            <a:endParaRPr lang="en-GB" sz="900" dirty="0" err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Apprenticeships - </a:t>
            </a:r>
            <a:r>
              <a:rPr lang="en-GB" sz="900" b="1" dirty="0">
                <a:solidFill>
                  <a:schemeClr val="tx1"/>
                </a:solidFill>
                <a:cs typeface="Calibri"/>
              </a:rPr>
              <a:t> VACANCY 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Curriculum – Gay Wales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 Digital – Sara Sharkey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Project Artemis – Gay Wales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Sustainability – Mikey </a:t>
            </a:r>
            <a:r>
              <a:rPr lang="en-GB" sz="900" dirty="0" err="1">
                <a:solidFill>
                  <a:schemeClr val="tx1"/>
                </a:solidFill>
                <a:cs typeface="Calibri"/>
              </a:rPr>
              <a:t>Ezewudo</a:t>
            </a:r>
            <a:endParaRPr lang="en-GB" sz="900" dirty="0" err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Staff experience – Jacqui Parry-Jones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Careers – Fiona Galbraith</a:t>
            </a:r>
            <a:endParaRPr lang="en-GB" sz="9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Skills agenda – Simon Foster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9512" y="2100642"/>
            <a:ext cx="2016224" cy="824136"/>
          </a:xfrm>
          <a:prstGeom prst="roundRect">
            <a:avLst/>
          </a:prstGeom>
          <a:solidFill>
            <a:srgbClr val="A6093D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Governance Manager</a:t>
            </a:r>
            <a:endParaRPr lang="en-GB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100">
                <a:solidFill>
                  <a:schemeClr val="tx1"/>
                </a:solidFill>
                <a:ea typeface="Calibri"/>
                <a:cs typeface="Calibri"/>
              </a:rPr>
              <a:t>Hannah Boardman</a:t>
            </a:r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23528" y="187124"/>
            <a:ext cx="1800200" cy="1369668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/>
              <a:t>Cirencester College Corporation </a:t>
            </a:r>
            <a:endParaRPr lang="en-GB" sz="1200" dirty="0"/>
          </a:p>
          <a:p>
            <a:pPr algn="ctr"/>
            <a:r>
              <a:rPr lang="en-GB" sz="1200">
                <a:cs typeface="Calibri"/>
              </a:rPr>
              <a:t> 2026-2027</a:t>
            </a:r>
            <a:endParaRPr lang="en-GB" sz="1200" dirty="0">
              <a:ea typeface="Calibri"/>
              <a:cs typeface="Calibri"/>
            </a:endParaRPr>
          </a:p>
          <a:p>
            <a:pPr algn="ctr"/>
            <a:r>
              <a:rPr lang="en-GB" sz="1000">
                <a:cs typeface="Calibri"/>
              </a:rPr>
              <a:t>(updated August 2026)</a:t>
            </a:r>
            <a:endParaRPr lang="en-GB" sz="1200" dirty="0">
              <a:ea typeface="Calibri"/>
              <a:cs typeface="Calibri"/>
            </a:endParaRPr>
          </a:p>
        </p:txBody>
      </p:sp>
      <p:cxnSp>
        <p:nvCxnSpPr>
          <p:cNvPr id="31" name="Straight Arrow Connector 30"/>
          <p:cNvCxnSpPr>
            <a:endCxn id="15" idx="0"/>
          </p:cNvCxnSpPr>
          <p:nvPr/>
        </p:nvCxnSpPr>
        <p:spPr>
          <a:xfrm>
            <a:off x="4207048" y="979212"/>
            <a:ext cx="0" cy="72765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cxnSpLocks/>
          </p:cNvCxnSpPr>
          <p:nvPr/>
        </p:nvCxnSpPr>
        <p:spPr>
          <a:xfrm flipV="1">
            <a:off x="2206639" y="596539"/>
            <a:ext cx="720080" cy="1929542"/>
          </a:xfrm>
          <a:prstGeom prst="bentConnector3">
            <a:avLst>
              <a:gd name="adj1" fmla="val 34426"/>
            </a:avLst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15" idx="2"/>
          </p:cNvCxnSpPr>
          <p:nvPr/>
        </p:nvCxnSpPr>
        <p:spPr>
          <a:xfrm>
            <a:off x="4207048" y="3903874"/>
            <a:ext cx="12258" cy="101190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cxnSpLocks/>
          </p:cNvCxnSpPr>
          <p:nvPr/>
        </p:nvCxnSpPr>
        <p:spPr>
          <a:xfrm flipH="1">
            <a:off x="2195736" y="3738362"/>
            <a:ext cx="421064" cy="338710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cxnSpLocks/>
          </p:cNvCxnSpPr>
          <p:nvPr/>
        </p:nvCxnSpPr>
        <p:spPr>
          <a:xfrm>
            <a:off x="5793874" y="3685493"/>
            <a:ext cx="506318" cy="391579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cxnSpLocks/>
            <a:stCxn id="15" idx="3"/>
            <a:endCxn id="21" idx="1"/>
          </p:cNvCxnSpPr>
          <p:nvPr/>
        </p:nvCxnSpPr>
        <p:spPr>
          <a:xfrm>
            <a:off x="5822647" y="2477926"/>
            <a:ext cx="147296" cy="6575"/>
          </a:xfrm>
          <a:prstGeom prst="straightConnector1">
            <a:avLst/>
          </a:prstGeom>
          <a:ln>
            <a:solidFill>
              <a:srgbClr val="A6093D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endCxn id="16" idx="0"/>
          </p:cNvCxnSpPr>
          <p:nvPr/>
        </p:nvCxnSpPr>
        <p:spPr>
          <a:xfrm>
            <a:off x="4267180" y="4825907"/>
            <a:ext cx="13235" cy="158837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endCxn id="17" idx="0"/>
          </p:cNvCxnSpPr>
          <p:nvPr/>
        </p:nvCxnSpPr>
        <p:spPr>
          <a:xfrm flipH="1">
            <a:off x="1482734" y="4820763"/>
            <a:ext cx="10990" cy="215259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10" idx="2"/>
          </p:cNvCxnSpPr>
          <p:nvPr/>
        </p:nvCxnSpPr>
        <p:spPr>
          <a:xfrm>
            <a:off x="7236296" y="4797152"/>
            <a:ext cx="0" cy="215259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with a circle and text&#10;&#10;AI-generated content may be incorrect.">
            <a:extLst>
              <a:ext uri="{FF2B5EF4-FFF2-40B4-BE49-F238E27FC236}">
                <a16:creationId xmlns:a16="http://schemas.microsoft.com/office/drawing/2014/main" id="{0B8DD34A-55B1-DBA9-8595-11E94028E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115" y="153712"/>
            <a:ext cx="882650" cy="82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4579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6">
            <a:extLst>
              <a:ext uri="{FF2B5EF4-FFF2-40B4-BE49-F238E27FC236}">
                <a16:creationId xmlns:a16="http://schemas.microsoft.com/office/drawing/2014/main" id="{4A35D790-EAB8-50CC-F69F-EEBFDC2A483B}"/>
              </a:ext>
            </a:extLst>
          </p:cNvPr>
          <p:cNvSpPr/>
          <p:nvPr/>
        </p:nvSpPr>
        <p:spPr>
          <a:xfrm>
            <a:off x="413362" y="3610775"/>
            <a:ext cx="2426292" cy="2470427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200" dirty="0">
              <a:solidFill>
                <a:srgbClr val="FFFFFF"/>
              </a:solidFill>
            </a:endParaRPr>
          </a:p>
          <a:p>
            <a:pPr algn="ctr"/>
            <a:r>
              <a:rPr lang="en-GB" sz="1400" b="1">
                <a:solidFill>
                  <a:schemeClr val="tx1"/>
                </a:solidFill>
              </a:rPr>
              <a:t>Audit Committee </a:t>
            </a:r>
            <a:endParaRPr lang="en-GB" sz="140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</a:rPr>
              <a:t>At least 5 members (not Chair)</a:t>
            </a:r>
            <a:endParaRPr lang="en-GB">
              <a:solidFill>
                <a:schemeClr val="tx1"/>
              </a:solidFill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Minimum 3 governors and up to </a:t>
            </a: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2 co-opted members</a:t>
            </a:r>
            <a:endParaRPr lang="en-GB">
              <a:solidFill>
                <a:schemeClr val="tx1"/>
              </a:solidFill>
            </a:endParaRP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 total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5</a:t>
            </a: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  <a:ea typeface="Calibri"/>
                <a:cs typeface="Calibri"/>
              </a:rPr>
              <a:t>Quorum = 40% of current members (rounded to next whole number), with a minimum of two </a:t>
            </a:r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governors in attendance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 quorum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2</a:t>
            </a:r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600" dirty="0">
              <a:ea typeface="Calibri"/>
              <a:cs typeface="Calibri"/>
            </a:endParaRPr>
          </a:p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2" name="Rounded Rectangle 16">
            <a:extLst>
              <a:ext uri="{FF2B5EF4-FFF2-40B4-BE49-F238E27FC236}">
                <a16:creationId xmlns:a16="http://schemas.microsoft.com/office/drawing/2014/main" id="{E3BDB01F-D0DE-D773-3504-B33DC3B1586A}"/>
              </a:ext>
            </a:extLst>
          </p:cNvPr>
          <p:cNvSpPr/>
          <p:nvPr/>
        </p:nvSpPr>
        <p:spPr>
          <a:xfrm>
            <a:off x="3358039" y="3610774"/>
            <a:ext cx="2426292" cy="2470427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200" dirty="0">
              <a:solidFill>
                <a:srgbClr val="FFFFFF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Search &amp; </a:t>
            </a:r>
            <a:r>
              <a:rPr lang="en-GB" sz="1400" b="1">
                <a:solidFill>
                  <a:schemeClr val="tx1"/>
                </a:solidFill>
              </a:rPr>
              <a:t>Governance Committee </a:t>
            </a:r>
            <a:endParaRPr lang="en-GB" sz="140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At least 5 members, including Chair/ </a:t>
            </a:r>
            <a:r>
              <a:rPr lang="en-GB" sz="1000">
                <a:solidFill>
                  <a:schemeClr val="tx1"/>
                </a:solidFill>
              </a:rPr>
              <a:t>vice-Chair and Principal.  Can co-opt.</a:t>
            </a:r>
            <a:endParaRPr lang="en-GB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 total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6</a:t>
            </a: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  <a:ea typeface="Calibri"/>
                <a:cs typeface="Calibri"/>
              </a:rPr>
              <a:t>Quorum = 40% of current members (rounded to next whole number), </a:t>
            </a:r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governors to be in the majority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 quorum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3</a:t>
            </a:r>
            <a:endParaRPr lang="en-GB" sz="100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600" dirty="0">
              <a:ea typeface="Calibri"/>
              <a:cs typeface="Calibri"/>
            </a:endParaRPr>
          </a:p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6599B19A-A94B-B989-2BEE-F71F47F48831}"/>
              </a:ext>
            </a:extLst>
          </p:cNvPr>
          <p:cNvSpPr/>
          <p:nvPr/>
        </p:nvSpPr>
        <p:spPr>
          <a:xfrm>
            <a:off x="6302716" y="3610773"/>
            <a:ext cx="2426292" cy="2470427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Remuneration Committee </a:t>
            </a:r>
            <a:endParaRPr lang="en-GB" sz="140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</a:rPr>
              <a:t>4 members, including Chair (not college staff or </a:t>
            </a:r>
            <a:r>
              <a:rPr lang="en-GB" sz="1000" dirty="0">
                <a:solidFill>
                  <a:schemeClr val="tx1"/>
                </a:solidFill>
              </a:rPr>
              <a:t>students)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 total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3</a:t>
            </a: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Quorum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3 </a:t>
            </a:r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members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600" dirty="0">
              <a:solidFill>
                <a:srgbClr val="FFFFFF"/>
              </a:solidFill>
              <a:ea typeface="Calibri"/>
              <a:cs typeface="Calibri"/>
            </a:endParaRPr>
          </a:p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7" name="Rounded Rectangle 14">
            <a:extLst>
              <a:ext uri="{FF2B5EF4-FFF2-40B4-BE49-F238E27FC236}">
                <a16:creationId xmlns:a16="http://schemas.microsoft.com/office/drawing/2014/main" id="{5565D93F-9126-B95C-4D34-9388DA3B6B0F}"/>
              </a:ext>
            </a:extLst>
          </p:cNvPr>
          <p:cNvSpPr/>
          <p:nvPr/>
        </p:nvSpPr>
        <p:spPr>
          <a:xfrm>
            <a:off x="2959534" y="490163"/>
            <a:ext cx="3231198" cy="2851897"/>
          </a:xfrm>
          <a:prstGeom prst="roundRect">
            <a:avLst/>
          </a:prstGeom>
          <a:solidFill>
            <a:srgbClr val="A6093D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dirty="0"/>
              <a:t> </a:t>
            </a:r>
          </a:p>
          <a:p>
            <a:pPr algn="ctr"/>
            <a:endParaRPr lang="en-GB" sz="1600" dirty="0"/>
          </a:p>
          <a:p>
            <a:pPr algn="ctr"/>
            <a:r>
              <a:rPr lang="en-GB" sz="1600" b="1">
                <a:solidFill>
                  <a:schemeClr val="tx1"/>
                </a:solidFill>
              </a:rPr>
              <a:t>Corporation </a:t>
            </a:r>
            <a:endParaRPr lang="en-GB" sz="160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Currently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19 </a:t>
            </a:r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members (no more than 20):</a:t>
            </a:r>
          </a:p>
          <a:p>
            <a:pPr algn="ctr"/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1 x Principal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  <a:ea typeface="Calibri"/>
                <a:cs typeface="Calibri"/>
              </a:rPr>
              <a:t>2 x Staff </a:t>
            </a:r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members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2 x Student members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rgbClr val="000000"/>
                </a:solidFill>
                <a:ea typeface="Calibri"/>
                <a:cs typeface="Calibri"/>
              </a:rPr>
              <a:t>1 x Parent member</a:t>
            </a:r>
          </a:p>
          <a:p>
            <a:pPr algn="ctr"/>
            <a:r>
              <a:rPr lang="en-GB" sz="1000">
                <a:solidFill>
                  <a:srgbClr val="000000"/>
                </a:solidFill>
                <a:ea typeface="Calibri"/>
                <a:cs typeface="Calibri"/>
              </a:rPr>
              <a:t>13 x External members</a:t>
            </a:r>
            <a:endParaRPr lang="en-GB" sz="100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endParaRPr lang="en-GB" sz="90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rgbClr val="000000"/>
                </a:solidFill>
                <a:ea typeface="Calibri"/>
                <a:cs typeface="Calibri"/>
              </a:rPr>
              <a:t>Quorum = 40% of current members</a:t>
            </a:r>
          </a:p>
          <a:p>
            <a:pPr algn="ctr"/>
            <a:endParaRPr lang="en-GB" sz="90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rgbClr val="000000"/>
                </a:solidFill>
                <a:ea typeface="Calibri"/>
                <a:cs typeface="Calibri"/>
              </a:rPr>
              <a:t>Current quorum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6</a:t>
            </a:r>
          </a:p>
          <a:p>
            <a:pPr algn="ctr"/>
            <a:endParaRPr lang="en-GB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8962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7A84EE91620249854BD76ABAC23535" ma:contentTypeVersion="13" ma:contentTypeDescription="Create a new document." ma:contentTypeScope="" ma:versionID="09b28d87c4e1e7ede02cdea241d69e1f">
  <xsd:schema xmlns:xsd="http://www.w3.org/2001/XMLSchema" xmlns:xs="http://www.w3.org/2001/XMLSchema" xmlns:p="http://schemas.microsoft.com/office/2006/metadata/properties" xmlns:ns2="3633b5ce-ca13-4c94-a28e-88ee05f3e5b3" xmlns:ns3="f964e0b2-c801-4fc9-af4f-d275ce9d1436" targetNamespace="http://schemas.microsoft.com/office/2006/metadata/properties" ma:root="true" ma:fieldsID="f29bd1182fd4add5973e74e894734dc7" ns2:_="" ns3:_="">
    <xsd:import namespace="3633b5ce-ca13-4c94-a28e-88ee05f3e5b3"/>
    <xsd:import namespace="f964e0b2-c801-4fc9-af4f-d275ce9d14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33b5ce-ca13-4c94-a28e-88ee05f3e5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00f9e56-177e-460b-872b-a9a7127bcc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64e0b2-c801-4fc9-af4f-d275ce9d143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3de2bff-771f-416d-a9ae-b13f6d089fef}" ma:internalName="TaxCatchAll" ma:showField="CatchAllData" ma:web="f964e0b2-c801-4fc9-af4f-d275ce9d14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33b5ce-ca13-4c94-a28e-88ee05f3e5b3">
      <Terms xmlns="http://schemas.microsoft.com/office/infopath/2007/PartnerControls"/>
    </lcf76f155ced4ddcb4097134ff3c332f>
    <TaxCatchAll xmlns="f964e0b2-c801-4fc9-af4f-d275ce9d143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5BA5A1-49DB-4939-AFA0-773B3E09D6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33b5ce-ca13-4c94-a28e-88ee05f3e5b3"/>
    <ds:schemaRef ds:uri="f964e0b2-c801-4fc9-af4f-d275ce9d14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FDA84B-4221-499B-B6A3-3CC9435475B6}">
  <ds:schemaRefs>
    <ds:schemaRef ds:uri="http://schemas.microsoft.com/office/2006/documentManagement/types"/>
    <ds:schemaRef ds:uri="f964e0b2-c801-4fc9-af4f-d275ce9d1436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3633b5ce-ca13-4c94-a28e-88ee05f3e5b3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1B5DAB9-88F0-4463-9F2E-DA75DB8E06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406</Words>
  <Application>Microsoft Office PowerPoint</Application>
  <PresentationFormat>On-screen Show (4:3)</PresentationFormat>
  <Paragraphs>130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Hannah Boardman</cp:lastModifiedBy>
  <cp:revision>496</cp:revision>
  <cp:lastPrinted>2024-02-15T14:49:14Z</cp:lastPrinted>
  <dcterms:created xsi:type="dcterms:W3CDTF">2015-01-20T15:17:28Z</dcterms:created>
  <dcterms:modified xsi:type="dcterms:W3CDTF">2026-09-28T10:23:09Z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0x0101000C7A84EE91620249854BD76ABAC23535</vt:lpwstr>
  </property>
  <property fmtid="{D5CDD505-2E9C-101B-9397-08002B2CF9AE}" pid="3" name="MediaServiceImageTags">
    <vt:lpwstr/>
  </property>
</Properties>
</file>